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sldIdLst>
    <p:sldId id="256" r:id="rId2"/>
    <p:sldId id="269" r:id="rId3"/>
    <p:sldId id="308" r:id="rId4"/>
    <p:sldId id="278" r:id="rId5"/>
    <p:sldId id="288" r:id="rId6"/>
    <p:sldId id="289" r:id="rId7"/>
    <p:sldId id="290" r:id="rId8"/>
    <p:sldId id="291" r:id="rId9"/>
    <p:sldId id="292" r:id="rId10"/>
    <p:sldId id="309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10" r:id="rId21"/>
    <p:sldId id="302" r:id="rId22"/>
    <p:sldId id="311" r:id="rId23"/>
    <p:sldId id="312" r:id="rId24"/>
    <p:sldId id="313" r:id="rId25"/>
    <p:sldId id="303" r:id="rId26"/>
    <p:sldId id="307" r:id="rId27"/>
    <p:sldId id="304" r:id="rId28"/>
    <p:sldId id="30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00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5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56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59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953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89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1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0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23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561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091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902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mariopasquato.com/wp-content/uploads/2016/11/AmesTableau06.p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ariopasquato.com/wp-content/uploads/2016/11/AmesTableau06.p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mariopasquato.com/wp-content/uploads/2016/11/AmesTableau06.p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mariopasquato.com/wp-content/uploads/2016/11/AmesTableau06.p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286E-672F-4FDE-89FB-B46F16EA9D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Analysis of Ames Housing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4DA1B-3EB8-4277-99AF-9CC152A4A8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4341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EDA – sale 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869180" y="1366897"/>
            <a:ext cx="11411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 After I perform a logarithmic transformation of the Sale Price, it made highly skewed distributions less skewed</a:t>
            </a: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409B9-DEF0-43FA-B682-61D8A3F1D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5" t="38609" r="51328" b="20555"/>
          <a:stretch/>
        </p:blipFill>
        <p:spPr>
          <a:xfrm>
            <a:off x="1047749" y="2428712"/>
            <a:ext cx="4953001" cy="400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49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to age of house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I defined the age of the building as the year of sale minus the year of construction. New houses have a price premium that declines as they age even by 10 to 20 years. After a while the effect of age plateaus off, only to come back for very old houses.</a:t>
            </a:r>
          </a:p>
          <a:p>
            <a:br>
              <a:rPr lang="en-US" sz="2000" b="0" i="0" u="sng" dirty="0">
                <a:solidFill>
                  <a:srgbClr val="333333"/>
                </a:solidFill>
                <a:effectLst/>
                <a:latin typeface="Helvetica Neue"/>
                <a:hlinkClick r:id="rId2"/>
              </a:rPr>
            </a:br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82BA9-3C25-4E77-935A-1FEB05EC5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6" t="46668" r="34917" b="13036"/>
          <a:stretch/>
        </p:blipFill>
        <p:spPr>
          <a:xfrm>
            <a:off x="640580" y="2213282"/>
            <a:ext cx="9356860" cy="46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overall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Overall Quality of the houses from one to ten. It turns out they are great predictors of sale price, with higher quality and commanding higher prices</a:t>
            </a:r>
            <a:br>
              <a:rPr lang="en-US" sz="2000" b="0" i="0" u="sng" dirty="0">
                <a:solidFill>
                  <a:srgbClr val="333333"/>
                </a:solidFill>
                <a:effectLst/>
                <a:latin typeface="Helvetica Neue"/>
                <a:hlinkClick r:id="rId2"/>
              </a:rPr>
            </a:br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4F341-312C-486F-91CA-BFB8E3357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3" t="43907" r="65000" b="10537"/>
          <a:stretch/>
        </p:blipFill>
        <p:spPr>
          <a:xfrm>
            <a:off x="704079" y="1866900"/>
            <a:ext cx="9485971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63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external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External Quality of the houses from one to ten. It turns out they are great predictors of sale price, with higher quality and commanding higher prices</a:t>
            </a:r>
            <a:br>
              <a:rPr lang="en-US" sz="2000" b="0" i="0" u="sng" dirty="0">
                <a:solidFill>
                  <a:srgbClr val="333333"/>
                </a:solidFill>
                <a:effectLst/>
                <a:latin typeface="Helvetica Neue"/>
                <a:hlinkClick r:id="rId2"/>
              </a:rPr>
            </a:br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EB8BB-596C-4DDA-BC0E-6687950E1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6" t="41368" r="65668" b="12336"/>
          <a:stretch/>
        </p:blipFill>
        <p:spPr>
          <a:xfrm>
            <a:off x="876299" y="2137504"/>
            <a:ext cx="9029701" cy="436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9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Kitchen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Kitchen Quality of the houses from one to ten. It turns out they are great predictors of sale price, with higher quality and commanding higher prices</a:t>
            </a:r>
            <a:br>
              <a:rPr lang="en-US" sz="2000" b="0" i="0" u="sng" dirty="0">
                <a:solidFill>
                  <a:srgbClr val="333333"/>
                </a:solidFill>
                <a:effectLst/>
                <a:latin typeface="Helvetica Neue"/>
                <a:hlinkClick r:id="rId2"/>
              </a:rPr>
            </a:br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08E12-C1AB-4384-B9B2-C77D1FFB8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04" t="20961" r="65671" b="10891"/>
          <a:stretch/>
        </p:blipFill>
        <p:spPr>
          <a:xfrm>
            <a:off x="444500" y="1790700"/>
            <a:ext cx="11411720" cy="49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34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garage cars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Sale Price increases with the increase in garage cars. Once it reaches 4 Garage cars, the 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price decreases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AE158-48B0-4EC4-90CC-9C46EAEBD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7" t="47455" r="66771" b="14331"/>
          <a:stretch/>
        </p:blipFill>
        <p:spPr>
          <a:xfrm>
            <a:off x="1244600" y="2184400"/>
            <a:ext cx="9563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7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Basement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Sale Price increases with the increase in basement quality. </a:t>
            </a: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C6B21-85C2-4AA8-A595-EE4123259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5" t="44074" r="66770" b="15556"/>
          <a:stretch/>
        </p:blipFill>
        <p:spPr>
          <a:xfrm>
            <a:off x="640580" y="1982450"/>
            <a:ext cx="9685454" cy="43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0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no of baths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Sale Price increases with the increase in no of baths. When it is beyond 5, it will not have effect on the price</a:t>
            </a: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CE2DA-67DD-4EF2-962D-D08D1E4F7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6" t="53628" r="65729" b="9259"/>
          <a:stretch/>
        </p:blipFill>
        <p:spPr>
          <a:xfrm>
            <a:off x="640580" y="2113354"/>
            <a:ext cx="8470900" cy="42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79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fireplace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Sale Price increases with the increase in Fireplace Quality. </a:t>
            </a: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B4C0B-7638-4B67-ACE6-0D7AE053A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9" t="32411" r="65937" b="27814"/>
          <a:stretch/>
        </p:blipFill>
        <p:spPr>
          <a:xfrm>
            <a:off x="640580" y="2451100"/>
            <a:ext cx="9367020" cy="405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88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Feature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P Value of 'Exter Qual', 'Mas Vnr Area' are more than 0.05 which is not significant. I decide to remove these features from the mode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61B38-D953-42DB-984D-2A42A5110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5" t="33553" r="73928" b="8669"/>
          <a:stretch/>
        </p:blipFill>
        <p:spPr>
          <a:xfrm>
            <a:off x="640580" y="1351508"/>
            <a:ext cx="8795520" cy="49095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E647BC-AFFB-4D3C-84DB-BD756ED31A5E}"/>
              </a:ext>
            </a:extLst>
          </p:cNvPr>
          <p:cNvSpPr/>
          <p:nvPr/>
        </p:nvSpPr>
        <p:spPr>
          <a:xfrm>
            <a:off x="6261100" y="2417121"/>
            <a:ext cx="825500" cy="2976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B92986-EB7A-44ED-BDD3-F8E28DDE92D5}"/>
              </a:ext>
            </a:extLst>
          </p:cNvPr>
          <p:cNvSpPr/>
          <p:nvPr/>
        </p:nvSpPr>
        <p:spPr>
          <a:xfrm>
            <a:off x="6292850" y="4401274"/>
            <a:ext cx="660400" cy="297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1020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A921-DB7A-49B1-BF07-7907A348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2477E-26C7-4953-B699-57EFCC6CD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SG" dirty="0"/>
              <a:t>I am a working for an Auction House. I have a  list of houses that I intend to put up for auction in Ames. I collected the past housing dataset in Ames to research and eventually set a minimum Sale Price of the houses for the auction. </a:t>
            </a:r>
          </a:p>
        </p:txBody>
      </p:sp>
    </p:spTree>
    <p:extLst>
      <p:ext uri="{BB962C8B-B14F-4D97-AF65-F5344CB8AC3E}">
        <p14:creationId xmlns:p14="http://schemas.microsoft.com/office/powerpoint/2010/main" val="3122730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438782"/>
              </p:ext>
            </p:extLst>
          </p:nvPr>
        </p:nvGraphicFramePr>
        <p:xfrm>
          <a:off x="139700" y="1595732"/>
          <a:ext cx="110490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899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20076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5283200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Residue vs Predicted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8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56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37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SG" dirty="0">
                        <a:effectLst/>
                      </a:endParaRPr>
                    </a:p>
                    <a:p>
                      <a:pPr algn="l" fontAlgn="ctr"/>
                      <a:endParaRPr lang="en-SG" dirty="0">
                        <a:effectLst/>
                      </a:endParaRPr>
                    </a:p>
                    <a:p>
                      <a:pPr algn="l" fontAlgn="ctr"/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plot are not evenly distributed and they have an outlier as they have a clear shape to them. So, we can conclude that this model is not ideal.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7302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758825" y="887846"/>
            <a:ext cx="1153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I trained and tested 4 models namely Linear Regression, Ridge Regression, Lasso Regression and ElasticNet Regression with varying Degree.  Below is the Linear Regression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9430-E1A6-4648-9D7A-4BA897DBA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56" t="56979" r="50000" b="11945"/>
          <a:stretch/>
        </p:blipFill>
        <p:spPr>
          <a:xfrm>
            <a:off x="3340764" y="2379925"/>
            <a:ext cx="1419225" cy="815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D2C3CB-9C03-4831-BEFB-12EFB1955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34" t="36945" r="49338" b="31944"/>
          <a:stretch/>
        </p:blipFill>
        <p:spPr>
          <a:xfrm>
            <a:off x="3340765" y="3451781"/>
            <a:ext cx="1419225" cy="816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5C2A64-D7FE-4FEF-94C4-D5777C63F1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59" t="47361" r="50860" b="21528"/>
          <a:stretch/>
        </p:blipFill>
        <p:spPr>
          <a:xfrm>
            <a:off x="3340764" y="4536238"/>
            <a:ext cx="1462343" cy="775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D2E85D-91A3-4FB7-A135-C84345F4B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5" t="43473" r="50938" b="24999"/>
          <a:stretch/>
        </p:blipFill>
        <p:spPr>
          <a:xfrm>
            <a:off x="3340763" y="5652696"/>
            <a:ext cx="1419225" cy="79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64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020256"/>
              </p:ext>
            </p:extLst>
          </p:nvPr>
        </p:nvGraphicFramePr>
        <p:xfrm>
          <a:off x="139700" y="1824566"/>
          <a:ext cx="11785598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315941541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4109699962"/>
                    </a:ext>
                  </a:extLst>
                </a:gridCol>
                <a:gridCol w="1587498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0.02871836725337317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0.02429025756115978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0.03025966189638025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36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0.02028496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0.02406107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0.024583811306377802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Best among 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703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0.01461285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0.03120501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0.06199709808065891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51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0.00807620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0.21694482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2.544365455471457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8878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746124" y="1158604"/>
            <a:ext cx="1104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Linear Regression Result </a:t>
            </a:r>
          </a:p>
        </p:txBody>
      </p:sp>
    </p:spTree>
    <p:extLst>
      <p:ext uri="{BB962C8B-B14F-4D97-AF65-F5344CB8AC3E}">
        <p14:creationId xmlns:p14="http://schemas.microsoft.com/office/powerpoint/2010/main" val="357800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441182"/>
              </p:ext>
            </p:extLst>
          </p:nvPr>
        </p:nvGraphicFramePr>
        <p:xfrm>
          <a:off x="139700" y="1595732"/>
          <a:ext cx="110490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899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20076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5283200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Residue vs Predicted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8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56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not so symmetrically distributed. Model starts to deteriorate.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37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SG" dirty="0">
                        <a:effectLst/>
                      </a:endParaRPr>
                    </a:p>
                    <a:p>
                      <a:pPr algn="l" fontAlgn="ctr"/>
                      <a:endParaRPr lang="en-SG" dirty="0">
                        <a:effectLst/>
                      </a:endParaRPr>
                    </a:p>
                    <a:p>
                      <a:pPr algn="l" fontAlgn="ctr"/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plot is not evenly distributed and they have an outlier. There is clear shape of the plot.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7302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746125" y="1023937"/>
            <a:ext cx="1104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Ridge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E4078-77CC-4824-AC02-EEBAF0F8C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85" t="47500" r="52187" b="21250"/>
          <a:stretch/>
        </p:blipFill>
        <p:spPr>
          <a:xfrm>
            <a:off x="3314701" y="2303618"/>
            <a:ext cx="1495424" cy="904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827759-1C77-4670-BDFE-CEC202D95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70" t="58194" r="49999" b="10417"/>
          <a:stretch/>
        </p:blipFill>
        <p:spPr>
          <a:xfrm>
            <a:off x="3310444" y="3505080"/>
            <a:ext cx="1495424" cy="8287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0D4591-6376-401D-ABF7-58C3A83F7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25" t="39028" r="50000" b="29583"/>
          <a:stretch/>
        </p:blipFill>
        <p:spPr>
          <a:xfrm>
            <a:off x="3306188" y="4448176"/>
            <a:ext cx="1618767" cy="9729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E196AF-2913-4CAD-8859-3127791E52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5" t="50000" r="50938" b="18194"/>
          <a:stretch/>
        </p:blipFill>
        <p:spPr>
          <a:xfrm>
            <a:off x="3237441" y="5576594"/>
            <a:ext cx="175626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24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836191"/>
              </p:ext>
            </p:extLst>
          </p:nvPr>
        </p:nvGraphicFramePr>
        <p:xfrm>
          <a:off x="139700" y="1824566"/>
          <a:ext cx="11785598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4775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315941541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4109699962"/>
                    </a:ext>
                  </a:extLst>
                </a:gridCol>
                <a:gridCol w="1587498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0.028831218507909623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0.024593535056232775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0.030068272885232138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8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0.020517549721110532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0.023634145039232196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0.023915266254815767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 Model with lowest CVS among Ridge Regression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56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0.01780170233268262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0.027336867181414117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0.029844168853918728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37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0.030844580485791646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0.04520048742066716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0.04875207798515581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Residue plot not ideal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7302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669925" y="995566"/>
            <a:ext cx="1104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Ridge Regression Result</a:t>
            </a:r>
          </a:p>
        </p:txBody>
      </p:sp>
    </p:spTree>
    <p:extLst>
      <p:ext uri="{BB962C8B-B14F-4D97-AF65-F5344CB8AC3E}">
        <p14:creationId xmlns:p14="http://schemas.microsoft.com/office/powerpoint/2010/main" val="2319979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273119"/>
              </p:ext>
            </p:extLst>
          </p:nvPr>
        </p:nvGraphicFramePr>
        <p:xfrm>
          <a:off x="139700" y="1595732"/>
          <a:ext cx="1104900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899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20076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5283200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Residue vs Predicted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Lasso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8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Lasso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is a clear shape of the plot. This model is not desirable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56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ElasticNet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plot has an upwards trend and points are not symmetrically distributed. This model is not desirable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3792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803275" y="966787"/>
            <a:ext cx="1104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Lasso and ElasticNet Regression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AED01-6477-4747-A8D0-FC1DDE4D6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5" t="28334" r="50000" b="40832"/>
          <a:stretch/>
        </p:blipFill>
        <p:spPr>
          <a:xfrm>
            <a:off x="3248025" y="2303618"/>
            <a:ext cx="1790698" cy="1057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28AE6F-247A-4688-A778-87D79B11C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37" t="46112" r="51250" b="23268"/>
          <a:stretch/>
        </p:blipFill>
        <p:spPr>
          <a:xfrm>
            <a:off x="3314700" y="3497109"/>
            <a:ext cx="1571625" cy="8381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F9BD47-FC53-4BCA-BADC-4BCBF85102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99" t="55000" r="51173" b="12946"/>
          <a:stretch/>
        </p:blipFill>
        <p:spPr>
          <a:xfrm>
            <a:off x="3267135" y="4463720"/>
            <a:ext cx="1752477" cy="12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89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561635"/>
              </p:ext>
            </p:extLst>
          </p:nvPr>
        </p:nvGraphicFramePr>
        <p:xfrm>
          <a:off x="95250" y="1824566"/>
          <a:ext cx="1183004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315941541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4109699962"/>
                    </a:ext>
                  </a:extLst>
                </a:gridCol>
                <a:gridCol w="1587498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Lasso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0.02872769121745429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0.024330515185106642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0.030251245451425525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51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Lasso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0.16898931570251494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0.16958113581952464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0.1691760789228832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Residue plot not ideal</a:t>
                      </a:r>
                    </a:p>
                    <a:p>
                      <a:r>
                        <a:rPr lang="en-SG" dirty="0"/>
                        <a:t>Model gets worse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887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ElasticNet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0.1218681398553341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0.12175688412319963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0.12232122843040724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Residue plot not ideal</a:t>
                      </a:r>
                    </a:p>
                    <a:p>
                      <a:r>
                        <a:rPr lang="en-SG" dirty="0"/>
                        <a:t>Model is not ideal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8846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1F23392-E8AA-48C6-86B0-49E7E31412B5}"/>
              </a:ext>
            </a:extLst>
          </p:cNvPr>
          <p:cNvSpPr txBox="1"/>
          <p:nvPr/>
        </p:nvSpPr>
        <p:spPr>
          <a:xfrm>
            <a:off x="746125" y="1071562"/>
            <a:ext cx="1104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Lasso and ElasticNet Regression Result</a:t>
            </a:r>
          </a:p>
        </p:txBody>
      </p:sp>
    </p:spTree>
    <p:extLst>
      <p:ext uri="{BB962C8B-B14F-4D97-AF65-F5344CB8AC3E}">
        <p14:creationId xmlns:p14="http://schemas.microsoft.com/office/powerpoint/2010/main" val="582591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769881"/>
              </p:ext>
            </p:extLst>
          </p:nvPr>
        </p:nvGraphicFramePr>
        <p:xfrm>
          <a:off x="139700" y="1824566"/>
          <a:ext cx="1178559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315941541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4109699962"/>
                    </a:ext>
                  </a:extLst>
                </a:gridCol>
                <a:gridCol w="1587498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0.02028496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0.02406107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0.024583811306377802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Best among 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16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0.020517549721110532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0.023634145039232196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0.023915266254815767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 Model with lowest CVS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51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Lasso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0.02872769121745429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0.024330515185106642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0.030251245451425525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88782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2FDD65-E6A5-436A-BA32-7F05BAFA07F7}"/>
              </a:ext>
            </a:extLst>
          </p:cNvPr>
          <p:cNvSpPr/>
          <p:nvPr/>
        </p:nvSpPr>
        <p:spPr>
          <a:xfrm>
            <a:off x="139700" y="3314700"/>
            <a:ext cx="11785598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BF4E2-0A05-425F-90F1-A0427491BD58}"/>
              </a:ext>
            </a:extLst>
          </p:cNvPr>
          <p:cNvSpPr txBox="1"/>
          <p:nvPr/>
        </p:nvSpPr>
        <p:spPr>
          <a:xfrm>
            <a:off x="698500" y="1158240"/>
            <a:ext cx="1104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Shortlisting of the more desirable models</a:t>
            </a:r>
          </a:p>
        </p:txBody>
      </p:sp>
    </p:spTree>
    <p:extLst>
      <p:ext uri="{BB962C8B-B14F-4D97-AF65-F5344CB8AC3E}">
        <p14:creationId xmlns:p14="http://schemas.microsoft.com/office/powerpoint/2010/main" val="3263868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6B40D-0ED4-4F8C-90D3-B7CA47AC84CB}"/>
              </a:ext>
            </a:extLst>
          </p:cNvPr>
          <p:cNvSpPr txBox="1"/>
          <p:nvPr/>
        </p:nvSpPr>
        <p:spPr>
          <a:xfrm>
            <a:off x="731954" y="1219200"/>
            <a:ext cx="10045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I selected the Ridge Regression with Degree 2 alpha=</a:t>
            </a:r>
            <a:r>
              <a:rPr lang="en-SG" sz="2000" b="0" i="0" dirty="0">
                <a:solidFill>
                  <a:srgbClr val="000000"/>
                </a:solidFill>
                <a:effectLst/>
                <a:latin typeface="Helvetica Neue"/>
              </a:rPr>
              <a:t>65.79332246575679 </a:t>
            </a:r>
            <a:r>
              <a:rPr lang="en-SG" sz="2000" dirty="0">
                <a:latin typeface="Helvetica Neue"/>
              </a:rPr>
              <a:t> with the lowest CVS.  The mean price of list of houses is $161,019.62 and the median price is $177,687.50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AC699A-3237-40A9-8FE6-E531B0031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770" t="32592" r="118437" b="31482"/>
          <a:stretch/>
        </p:blipFill>
        <p:spPr>
          <a:xfrm>
            <a:off x="1104900" y="3327400"/>
            <a:ext cx="2844800" cy="1231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36447-7B56-4E2C-9C53-24C25C309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6" t="46699" r="63334" b="17037"/>
          <a:stretch/>
        </p:blipFill>
        <p:spPr>
          <a:xfrm>
            <a:off x="6197600" y="2750449"/>
            <a:ext cx="5788411" cy="36228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733920-42FE-44CD-AE89-109D2FD7E9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3" t="30700" r="73021" b="22222"/>
          <a:stretch/>
        </p:blipFill>
        <p:spPr>
          <a:xfrm>
            <a:off x="307589" y="2747893"/>
            <a:ext cx="5343911" cy="36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56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6B40D-0ED4-4F8C-90D3-B7CA47AC84CB}"/>
              </a:ext>
            </a:extLst>
          </p:cNvPr>
          <p:cNvSpPr txBox="1"/>
          <p:nvPr/>
        </p:nvSpPr>
        <p:spPr>
          <a:xfrm>
            <a:off x="731954" y="1219200"/>
            <a:ext cx="100457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The mean price of list of houses is $161,019.62. </a:t>
            </a:r>
          </a:p>
          <a:p>
            <a:r>
              <a:rPr lang="en-SG" sz="2000" dirty="0">
                <a:latin typeface="Helvetica Neue"/>
              </a:rPr>
              <a:t>The predictors based on this price 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Fireplace quality is at least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No of baths is at least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Garage Cars is at least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External Quality is at least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Kitchen Quality is at least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Overall Quality is at least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latin typeface="Helvetica Neue"/>
            </a:endParaRPr>
          </a:p>
          <a:p>
            <a:r>
              <a:rPr lang="en-SG" sz="2000" dirty="0">
                <a:latin typeface="Helvetica Neue"/>
              </a:rPr>
              <a:t>To fetch a higher price, we can improve the External Quality, Kitchen Quality and Overall Quality, Fireplace Quality of the house</a:t>
            </a:r>
          </a:p>
          <a:p>
            <a:endParaRPr lang="en-SG" sz="2000" dirty="0">
              <a:latin typeface="Helvetica Neue"/>
            </a:endParaRPr>
          </a:p>
          <a:p>
            <a:r>
              <a:rPr lang="en-SG" sz="2000" dirty="0">
                <a:latin typeface="Helvetica Neue"/>
              </a:rPr>
              <a:t>Approval to set the predicted price as the baseline price for the houses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latin typeface="Helvetica Neu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AC699A-3237-40A9-8FE6-E531B0031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770" t="32592" r="118437" b="31482"/>
          <a:stretch/>
        </p:blipFill>
        <p:spPr>
          <a:xfrm>
            <a:off x="1104900" y="3327400"/>
            <a:ext cx="28448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49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A921-DB7A-49B1-BF07-7907A348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2477E-26C7-4953-B699-57EFCC6CD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SG" dirty="0"/>
              <a:t>To seek approval to set the baseline price based on the predicted price for the list of houses</a:t>
            </a:r>
          </a:p>
        </p:txBody>
      </p:sp>
    </p:spTree>
    <p:extLst>
      <p:ext uri="{BB962C8B-B14F-4D97-AF65-F5344CB8AC3E}">
        <p14:creationId xmlns:p14="http://schemas.microsoft.com/office/powerpoint/2010/main" val="351637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Data importing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ADE14-3445-4E61-BE17-B27BB1A3B62A}"/>
              </a:ext>
            </a:extLst>
          </p:cNvPr>
          <p:cNvSpPr txBox="1"/>
          <p:nvPr/>
        </p:nvSpPr>
        <p:spPr>
          <a:xfrm>
            <a:off x="970780" y="1428750"/>
            <a:ext cx="94093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There are 2 datasets namely test.csv and train.csv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The price column is the target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The rest of the variables are the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There are missing data in both train and test dataset on the numeric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I replaced the null values with 0 in both train and test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19060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Data importing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ADE14-3445-4E61-BE17-B27BB1A3B62A}"/>
              </a:ext>
            </a:extLst>
          </p:cNvPr>
          <p:cNvSpPr txBox="1"/>
          <p:nvPr/>
        </p:nvSpPr>
        <p:spPr>
          <a:xfrm>
            <a:off x="970780" y="1428750"/>
            <a:ext cx="94093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000000"/>
                </a:solidFill>
                <a:effectLst/>
                <a:latin typeface="Helvetica Neue"/>
              </a:rPr>
              <a:t>Cleaning of data </a:t>
            </a:r>
            <a:r>
              <a:rPr lang="en-US" sz="2000" b="1" i="1" dirty="0">
                <a:solidFill>
                  <a:srgbClr val="000000"/>
                </a:solidFill>
                <a:latin typeface="Helvetica Neue"/>
              </a:rPr>
              <a:t>in raw dataset</a:t>
            </a:r>
            <a:endParaRPr lang="en-US" sz="2000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477C42-DBF0-4566-8F28-2951D3969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347591"/>
              </p:ext>
            </p:extLst>
          </p:nvPr>
        </p:nvGraphicFramePr>
        <p:xfrm>
          <a:off x="488180" y="1883708"/>
          <a:ext cx="11475220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4920">
                  <a:extLst>
                    <a:ext uri="{9D8B030D-6E8A-4147-A177-3AD203B41FA5}">
                      <a16:colId xmlns:a16="http://schemas.microsoft.com/office/drawing/2014/main" val="1059500691"/>
                    </a:ext>
                  </a:extLst>
                </a:gridCol>
                <a:gridCol w="2385227">
                  <a:extLst>
                    <a:ext uri="{9D8B030D-6E8A-4147-A177-3AD203B41FA5}">
                      <a16:colId xmlns:a16="http://schemas.microsoft.com/office/drawing/2014/main" val="2306127766"/>
                    </a:ext>
                  </a:extLst>
                </a:gridCol>
                <a:gridCol w="3825073">
                  <a:extLst>
                    <a:ext uri="{9D8B030D-6E8A-4147-A177-3AD203B41FA5}">
                      <a16:colId xmlns:a16="http://schemas.microsoft.com/office/drawing/2014/main" val="3861007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Fields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Final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31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Bsmt Full Bath, Bsmt Half Bath, Full Bath, Half Bath,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Total Baths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Consolidate all the baths data into one field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22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Total Bsmt SF, Gr Liv Area, Wood Deck SF, Open Porch SF, Enclosed Porch, 3Ssn Porch, Screen Porch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totalsqft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Sum up all the area in a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988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Garage Finish, Garage Yr Blt, Garage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has_finished_garage,</a:t>
                      </a:r>
                    </a:p>
                    <a:p>
                      <a:r>
                        <a:rPr lang="en-SG" sz="2000" dirty="0"/>
                        <a:t>Detached Garage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transformed the categorical ‘Garage Finish’ column into ‘Has Finished Garage’ and ‘Has Detached Garage’ using one-hot encoding to indicate finished vs unfinished garages. All remaining garage columns were dropped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Year Remod/Add, Year Built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is_remodelled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 introduced a new field to indicate that the house has been remodelled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838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207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Data importing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ADE14-3445-4E61-BE17-B27BB1A3B62A}"/>
              </a:ext>
            </a:extLst>
          </p:cNvPr>
          <p:cNvSpPr txBox="1"/>
          <p:nvPr/>
        </p:nvSpPr>
        <p:spPr>
          <a:xfrm>
            <a:off x="970780" y="1428750"/>
            <a:ext cx="94093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000000"/>
                </a:solidFill>
                <a:effectLst/>
                <a:latin typeface="Helvetica Neue"/>
              </a:rPr>
              <a:t>Cleaning of data </a:t>
            </a:r>
            <a:r>
              <a:rPr lang="en-US" sz="2000" b="1" i="1" dirty="0">
                <a:solidFill>
                  <a:srgbClr val="000000"/>
                </a:solidFill>
                <a:latin typeface="Helvetica Neue"/>
              </a:rPr>
              <a:t>in raw dataset</a:t>
            </a:r>
            <a:endParaRPr lang="en-US" sz="2000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477C42-DBF0-4566-8F28-2951D3969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554129"/>
              </p:ext>
            </p:extLst>
          </p:nvPr>
        </p:nvGraphicFramePr>
        <p:xfrm>
          <a:off x="107180" y="1966650"/>
          <a:ext cx="1147522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4920">
                  <a:extLst>
                    <a:ext uri="{9D8B030D-6E8A-4147-A177-3AD203B41FA5}">
                      <a16:colId xmlns:a16="http://schemas.microsoft.com/office/drawing/2014/main" val="1059500691"/>
                    </a:ext>
                  </a:extLst>
                </a:gridCol>
                <a:gridCol w="2385227">
                  <a:extLst>
                    <a:ext uri="{9D8B030D-6E8A-4147-A177-3AD203B41FA5}">
                      <a16:colId xmlns:a16="http://schemas.microsoft.com/office/drawing/2014/main" val="2306127766"/>
                    </a:ext>
                  </a:extLst>
                </a:gridCol>
                <a:gridCol w="3825073">
                  <a:extLst>
                    <a:ext uri="{9D8B030D-6E8A-4147-A177-3AD203B41FA5}">
                      <a16:colId xmlns:a16="http://schemas.microsoft.com/office/drawing/2014/main" val="3861007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Fields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Final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31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BsmtFin Type 2, BsmtFin Type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 Finished Basement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were multiple categorical columns describing type of basement finish, so I converted these into a one-hot encoded ‘Has Finished Basement’ column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22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Pool QC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has_pool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‘Pool QC’ changed to ‘Has Pool’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988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Fence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has_fence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‘Fence’ changed to ‘Has Fence’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Paved 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has_paved_drive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‘Paved Drive’ changed to ‘Has Paved Drive’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83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Central 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has_central_air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‘Central Air’ changed to ‘Has Central Air’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246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121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Data importing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ADE14-3445-4E61-BE17-B27BB1A3B62A}"/>
              </a:ext>
            </a:extLst>
          </p:cNvPr>
          <p:cNvSpPr txBox="1"/>
          <p:nvPr/>
        </p:nvSpPr>
        <p:spPr>
          <a:xfrm>
            <a:off x="1123179" y="5717531"/>
            <a:ext cx="94093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000000"/>
                </a:solidFill>
                <a:effectLst/>
                <a:latin typeface="Helvetica Neue"/>
              </a:rPr>
              <a:t>Drop all the non numerical fields</a:t>
            </a: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477C42-DBF0-4566-8F28-2951D3969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957598"/>
              </p:ext>
            </p:extLst>
          </p:nvPr>
        </p:nvGraphicFramePr>
        <p:xfrm>
          <a:off x="358390" y="2201208"/>
          <a:ext cx="11475220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4920">
                  <a:extLst>
                    <a:ext uri="{9D8B030D-6E8A-4147-A177-3AD203B41FA5}">
                      <a16:colId xmlns:a16="http://schemas.microsoft.com/office/drawing/2014/main" val="1059500691"/>
                    </a:ext>
                  </a:extLst>
                </a:gridCol>
                <a:gridCol w="2385227">
                  <a:extLst>
                    <a:ext uri="{9D8B030D-6E8A-4147-A177-3AD203B41FA5}">
                      <a16:colId xmlns:a16="http://schemas.microsoft.com/office/drawing/2014/main" val="2306127766"/>
                    </a:ext>
                  </a:extLst>
                </a:gridCol>
                <a:gridCol w="3825073">
                  <a:extLst>
                    <a:ext uri="{9D8B030D-6E8A-4147-A177-3AD203B41FA5}">
                      <a16:colId xmlns:a16="http://schemas.microsoft.com/office/drawing/2014/main" val="3861007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Fields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Final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31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 Config, MS Zoning, Misc Feature, Neighbourhood, </a:t>
                      </a:r>
                    </a:p>
                    <a:p>
                      <a:r>
                        <a:rPr lang="en-SG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House Style, Bldg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number of categorical variables were transformed into dummy column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22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Bsmt Qual, Bsmt Cond, Fireplace Qu, Heating QC, Garage Qual,  Garage Cond,  Exter Qual,  </a:t>
                      </a:r>
                    </a:p>
                    <a:p>
                      <a:r>
                        <a:rPr lang="en-SG" sz="2000" dirty="0"/>
                        <a:t>        Exter Cond,  Kitchen Qual,  Exter Qual, Exter 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Quality rankings - transforming categorical vairables to ordinal ones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988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'Year Built’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Turning the 'Year Built' column into 'Age'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9384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A6E3F5-2DB3-4F99-8FF3-607F2FA5E56D}"/>
              </a:ext>
            </a:extLst>
          </p:cNvPr>
          <p:cNvSpPr txBox="1"/>
          <p:nvPr/>
        </p:nvSpPr>
        <p:spPr>
          <a:xfrm>
            <a:off x="1123180" y="1581150"/>
            <a:ext cx="94093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000000"/>
                </a:solidFill>
                <a:effectLst/>
                <a:latin typeface="Helvetica Neue"/>
              </a:rPr>
              <a:t>Cleaning of data </a:t>
            </a:r>
            <a:r>
              <a:rPr lang="en-US" sz="2000" b="1" i="1" dirty="0">
                <a:solidFill>
                  <a:srgbClr val="000000"/>
                </a:solidFill>
                <a:latin typeface="Helvetica Neue"/>
              </a:rPr>
              <a:t>in raw dataset</a:t>
            </a:r>
            <a:endParaRPr lang="en-US" sz="2000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24221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Correlation of predictors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A6E3F5-2DB3-4F99-8FF3-607F2FA5E56D}"/>
              </a:ext>
            </a:extLst>
          </p:cNvPr>
          <p:cNvSpPr txBox="1"/>
          <p:nvPr/>
        </p:nvSpPr>
        <p:spPr>
          <a:xfrm>
            <a:off x="869180" y="1366897"/>
            <a:ext cx="114117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000000"/>
                </a:solidFill>
                <a:effectLst/>
                <a:latin typeface="Helvetica Neue"/>
              </a:rPr>
              <a:t>These are the set of predictors with absolute correlation&gt; 0.5 with respect to SalePrice</a:t>
            </a: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30E36-3228-4F4B-8B7E-E4722B18D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75" t="27704" r="66604" b="4445"/>
          <a:stretch/>
        </p:blipFill>
        <p:spPr>
          <a:xfrm>
            <a:off x="614102" y="1857188"/>
            <a:ext cx="10612698" cy="5165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3EC3C1-A2D7-4B1C-B5E2-684F7204118B}"/>
              </a:ext>
            </a:extLst>
          </p:cNvPr>
          <p:cNvSpPr/>
          <p:nvPr/>
        </p:nvSpPr>
        <p:spPr>
          <a:xfrm>
            <a:off x="1619250" y="5000625"/>
            <a:ext cx="8439150" cy="419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58393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EDA – sale 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869180" y="1366897"/>
            <a:ext cx="114117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Everything looks good here, with no missing values. A tail extends to high prices.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There seemed to have many outlier points observed at higher price range. I will log the price data in order to get a narrow range with a normal distribution</a:t>
            </a: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5CBE5-B8A7-448B-93BD-B9D726073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6" t="29768" r="67471" b="13942"/>
          <a:stretch/>
        </p:blipFill>
        <p:spPr>
          <a:xfrm>
            <a:off x="402174" y="2552701"/>
            <a:ext cx="5226821" cy="430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D62D49-4AF6-4AD9-B40E-7BC74B909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13" t="31852" r="76702" b="26246"/>
          <a:stretch/>
        </p:blipFill>
        <p:spPr>
          <a:xfrm>
            <a:off x="5232400" y="2647787"/>
            <a:ext cx="5226820" cy="384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384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2452</TotalTime>
  <Words>1537</Words>
  <Application>Microsoft Office PowerPoint</Application>
  <PresentationFormat>Widescreen</PresentationFormat>
  <Paragraphs>316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Helvetica Neue</vt:lpstr>
      <vt:lpstr>Tw Cen MT</vt:lpstr>
      <vt:lpstr>Tw Cen MT Condensed</vt:lpstr>
      <vt:lpstr>Wingdings 3</vt:lpstr>
      <vt:lpstr>Integral</vt:lpstr>
      <vt:lpstr>Analysis of Ames Housing</vt:lpstr>
      <vt:lpstr>Background</vt:lpstr>
      <vt:lpstr>objective</vt:lpstr>
      <vt:lpstr>Data importing</vt:lpstr>
      <vt:lpstr>Data importing</vt:lpstr>
      <vt:lpstr>Data importing</vt:lpstr>
      <vt:lpstr>Data importing</vt:lpstr>
      <vt:lpstr>Correlation of predictors </vt:lpstr>
      <vt:lpstr>EDA – sale price</vt:lpstr>
      <vt:lpstr>EDA – sale price</vt:lpstr>
      <vt:lpstr>EDA – sale price wrt to age of house</vt:lpstr>
      <vt:lpstr>EDA – sale price wrt overall quality</vt:lpstr>
      <vt:lpstr>EDA – sale price wrt external quality</vt:lpstr>
      <vt:lpstr>EDA – sale price wrt Kitchen Quality</vt:lpstr>
      <vt:lpstr>EDA – sale price wrt garage cars</vt:lpstr>
      <vt:lpstr>EDA – sale price wrt Basement quality</vt:lpstr>
      <vt:lpstr>EDA – sale price wrt no of baths</vt:lpstr>
      <vt:lpstr>EDA – sale price wrt fireplace quality</vt:lpstr>
      <vt:lpstr>Feature engineering</vt:lpstr>
      <vt:lpstr>Train/score/evaluate of models</vt:lpstr>
      <vt:lpstr>Train/score/evaluate of models</vt:lpstr>
      <vt:lpstr>Train/score/evaluate of models</vt:lpstr>
      <vt:lpstr>Train/score/evaluate of models</vt:lpstr>
      <vt:lpstr>Train/score/evaluate of models</vt:lpstr>
      <vt:lpstr>Train/score/evaluate of models</vt:lpstr>
      <vt:lpstr>Train/score/evaluate of models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Employment Outlook</dc:title>
  <dc:creator>YIANG YUET MENG</dc:creator>
  <cp:lastModifiedBy>Yiang Yuet Meng</cp:lastModifiedBy>
  <cp:revision>84</cp:revision>
  <dcterms:created xsi:type="dcterms:W3CDTF">2018-08-08T04:12:24Z</dcterms:created>
  <dcterms:modified xsi:type="dcterms:W3CDTF">2022-03-17T06:44:39Z</dcterms:modified>
</cp:coreProperties>
</file>